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2"/>
  </p:notesMasterIdLst>
  <p:sldIdLst>
    <p:sldId id="256" r:id="rId2"/>
    <p:sldId id="257" r:id="rId3"/>
    <p:sldId id="260" r:id="rId4"/>
    <p:sldId id="259" r:id="rId5"/>
    <p:sldId id="274" r:id="rId6"/>
    <p:sldId id="275" r:id="rId7"/>
    <p:sldId id="261" r:id="rId8"/>
    <p:sldId id="266" r:id="rId9"/>
    <p:sldId id="264" r:id="rId10"/>
    <p:sldId id="262" r:id="rId11"/>
    <p:sldId id="263" r:id="rId12"/>
    <p:sldId id="265" r:id="rId13"/>
    <p:sldId id="268" r:id="rId14"/>
    <p:sldId id="258" r:id="rId15"/>
    <p:sldId id="280" r:id="rId16"/>
    <p:sldId id="276" r:id="rId17"/>
    <p:sldId id="277" r:id="rId18"/>
    <p:sldId id="278" r:id="rId19"/>
    <p:sldId id="279"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2579F-9085-4882-AB9A-CAA88FEAC09A}" type="datetimeFigureOut">
              <a:rPr lang="en-US" smtClean="0"/>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403F10-765E-402C-965D-82422CC033BE}" type="slidenum">
              <a:rPr lang="en-US" smtClean="0"/>
              <a:t>‹#›</a:t>
            </a:fld>
            <a:endParaRPr lang="en-US"/>
          </a:p>
        </p:txBody>
      </p:sp>
    </p:spTree>
    <p:extLst>
      <p:ext uri="{BB962C8B-B14F-4D97-AF65-F5344CB8AC3E}">
        <p14:creationId xmlns:p14="http://schemas.microsoft.com/office/powerpoint/2010/main" val="999485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AC6D28F-C1E9-4DA6-9DA1-9CAE5E1197EB}" type="datetime1">
              <a:rPr lang="en-US" smtClean="0"/>
              <a:t>1/12/2015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4E87DF8-45A5-48C3-8370-BED60D84A3C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smtClean="0"/>
              <a:t>Pd. Pol. Adv. Paid for by Floridians for a Fair Democracy, Inc., 3000 Gulf-to-Bay Blvd., Suite 503, Clearwater, FL 33759</a:t>
            </a:r>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E8DDB-FDCE-4091-8CBC-26792781F2D7}"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6" name="Slide Number Placeholder 5"/>
          <p:cNvSpPr>
            <a:spLocks noGrp="1"/>
          </p:cNvSpPr>
          <p:nvPr>
            <p:ph type="sldNum" sz="quarter" idx="12"/>
          </p:nvPr>
        </p:nvSpPr>
        <p:spPr/>
        <p:txBody>
          <a:bodyPr/>
          <a:lstStyle/>
          <a:p>
            <a:fld id="{34E87DF8-45A5-48C3-8370-BED60D84A3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7265EB-A6D8-48AE-B0E4-B0271466F435}"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4E87DF8-45A5-48C3-8370-BED60D84A3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C2404-75F6-45A9-944E-D361CBA65869}"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6" name="Slide Number Placeholder 5"/>
          <p:cNvSpPr>
            <a:spLocks noGrp="1"/>
          </p:cNvSpPr>
          <p:nvPr>
            <p:ph type="sldNum" sz="quarter" idx="12"/>
          </p:nvPr>
        </p:nvSpPr>
        <p:spPr/>
        <p:txBody>
          <a:bodyPr/>
          <a:lstStyle/>
          <a:p>
            <a:fld id="{34E87DF8-45A5-48C3-8370-BED60D84A3C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AE1C26F-9DFA-4A3E-8956-D1079CDBA213}" type="datetime1">
              <a:rPr lang="en-US" smtClean="0"/>
              <a:t>1/12/2015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4E87DF8-45A5-48C3-8370-BED60D84A3C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smtClean="0"/>
              <a:t>Pd. Pol. Adv. Paid for by Floridians for a Fair Democracy, Inc., 3000 Gulf-to-Bay Blvd., Suite 503, Clearwater, FL 33759</a:t>
            </a:r>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777EAE-5BA7-4CC6-A7A3-E99FB43EA7BD}"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7" name="Slide Number Placeholder 6"/>
          <p:cNvSpPr>
            <a:spLocks noGrp="1"/>
          </p:cNvSpPr>
          <p:nvPr>
            <p:ph type="sldNum" sz="quarter" idx="12"/>
          </p:nvPr>
        </p:nvSpPr>
        <p:spPr/>
        <p:txBody>
          <a:bodyPr/>
          <a:lstStyle/>
          <a:p>
            <a:fld id="{34E87DF8-45A5-48C3-8370-BED60D84A3C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EC5FC6-825D-48A6-A81D-736D9126FFA2}" type="datetime1">
              <a:rPr lang="en-US" smtClean="0"/>
              <a:t>1/12/2015</a:t>
            </a:fld>
            <a:endParaRPr lang="en-US"/>
          </a:p>
        </p:txBody>
      </p:sp>
      <p:sp>
        <p:nvSpPr>
          <p:cNvPr id="8" name="Footer Placeholder 7"/>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9" name="Slide Number Placeholder 8"/>
          <p:cNvSpPr>
            <a:spLocks noGrp="1"/>
          </p:cNvSpPr>
          <p:nvPr>
            <p:ph type="sldNum" sz="quarter" idx="12"/>
          </p:nvPr>
        </p:nvSpPr>
        <p:spPr/>
        <p:txBody>
          <a:bodyPr/>
          <a:lstStyle/>
          <a:p>
            <a:fld id="{34E87DF8-45A5-48C3-8370-BED60D84A3C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5F95CE-5A47-423E-B320-D2C7EDD38C17}" type="datetime1">
              <a:rPr lang="en-US" smtClean="0"/>
              <a:t>1/12/2015</a:t>
            </a:fld>
            <a:endParaRPr lang="en-US"/>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5" name="Slide Number Placeholder 4"/>
          <p:cNvSpPr>
            <a:spLocks noGrp="1"/>
          </p:cNvSpPr>
          <p:nvPr>
            <p:ph type="sldNum" sz="quarter" idx="12"/>
          </p:nvPr>
        </p:nvSpPr>
        <p:spPr/>
        <p:txBody>
          <a:bodyPr/>
          <a:lstStyle/>
          <a:p>
            <a:fld id="{34E87DF8-45A5-48C3-8370-BED60D84A3C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847B2C3-E53B-4A6A-ABB4-891D7980EA5A}" type="datetime1">
              <a:rPr lang="en-US" smtClean="0"/>
              <a:t>1/12/2015</a:t>
            </a:fld>
            <a:endParaRPr lang="en-US"/>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Slide Number Placeholder 3"/>
          <p:cNvSpPr>
            <a:spLocks noGrp="1"/>
          </p:cNvSpPr>
          <p:nvPr>
            <p:ph type="sldNum" sz="quarter" idx="12"/>
          </p:nvPr>
        </p:nvSpPr>
        <p:spPr/>
        <p:txBody>
          <a:bodyPr/>
          <a:lstStyle/>
          <a:p>
            <a:fld id="{34E87DF8-45A5-48C3-8370-BED60D84A3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E8736-365C-44CE-89C1-C967E50AE9B4}"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4E87DF8-45A5-48C3-8370-BED60D84A3C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E7B57-FAAE-474F-967A-F99940A26DDF}"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7" name="Slide Number Placeholder 6"/>
          <p:cNvSpPr>
            <a:spLocks noGrp="1"/>
          </p:cNvSpPr>
          <p:nvPr>
            <p:ph type="sldNum" sz="quarter" idx="12"/>
          </p:nvPr>
        </p:nvSpPr>
        <p:spPr/>
        <p:txBody>
          <a:bodyPr/>
          <a:lstStyle/>
          <a:p>
            <a:fld id="{34E87DF8-45A5-48C3-8370-BED60D84A3C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A3F3D1D-4E6C-48AE-BC23-35CE8C09B17D}" type="datetime1">
              <a:rPr lang="en-US" smtClean="0"/>
              <a:t>1/12/2015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en-US" smtClean="0"/>
              <a:t>Pd. Pol. Adv. Paid for by Floridians for a Fair Democracy, Inc., 3000 Gulf-to-Bay Blvd., Suite 503, Clearwater, FL 33759</a:t>
            </a:r>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4E87DF8-45A5-48C3-8370-BED60D84A3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jloweminor@faithinflorid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0"/>
            <a:ext cx="2971800" cy="457200"/>
          </a:xfrm>
        </p:spPr>
        <p:txBody>
          <a:bodyPr/>
          <a:lstStyle/>
          <a:p>
            <a:endParaRPr lang="en-US" dirty="0"/>
          </a:p>
        </p:txBody>
      </p:sp>
      <p:sp>
        <p:nvSpPr>
          <p:cNvPr id="3" name="Subtitle 2"/>
          <p:cNvSpPr>
            <a:spLocks noGrp="1"/>
          </p:cNvSpPr>
          <p:nvPr>
            <p:ph type="subTitle" idx="1"/>
          </p:nvPr>
        </p:nvSpPr>
        <p:spPr>
          <a:xfrm>
            <a:off x="7010400" y="2971800"/>
            <a:ext cx="1981200" cy="1524000"/>
          </a:xfrm>
        </p:spPr>
        <p:txBody>
          <a:bodyPr>
            <a:normAutofit/>
          </a:bodyPr>
          <a:lstStyle/>
          <a:p>
            <a:r>
              <a:rPr lang="en-US" dirty="0" smtClean="0"/>
              <a:t>Important Information for Petition Gatherers</a:t>
            </a:r>
            <a:endParaRPr lang="en-US" dirty="0"/>
          </a:p>
        </p:txBody>
      </p:sp>
      <p:sp>
        <p:nvSpPr>
          <p:cNvPr id="4" name="Footer Placeholder 3"/>
          <p:cNvSpPr>
            <a:spLocks noGrp="1"/>
          </p:cNvSpPr>
          <p:nvPr>
            <p:ph type="ftr" sz="quarter" idx="12"/>
          </p:nvPr>
        </p:nvSpPr>
        <p:spPr/>
        <p:txBody>
          <a:bodyPr/>
          <a:lstStyle/>
          <a:p>
            <a:r>
              <a:rPr lang="en-US" smtClean="0"/>
              <a:t>Pd. Pol. Adv. Paid for by Floridians for a Fair Democracy, Inc., 3000 Gulf-to-Bay Blvd., Suite 503, Clearwater, FL 33759</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5179" y="1066800"/>
            <a:ext cx="5491053" cy="4241801"/>
          </a:xfrm>
          <a:prstGeom prst="rect">
            <a:avLst/>
          </a:prstGeom>
        </p:spPr>
      </p:pic>
    </p:spTree>
    <p:extLst>
      <p:ext uri="{BB962C8B-B14F-4D97-AF65-F5344CB8AC3E}">
        <p14:creationId xmlns:p14="http://schemas.microsoft.com/office/powerpoint/2010/main" val="823169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This amendment would not apply to those convicted of murder or sexual offenses, who would continue to be permanently barred from voting unless the Governor and Cabinet vote to restore their voting rights on a case by case basis.</a:t>
            </a:r>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lstStyle/>
          <a:p>
            <a:r>
              <a:rPr lang="en-US" dirty="0" smtClean="0"/>
              <a:t>Important Caveat</a:t>
            </a:r>
            <a:endParaRPr lang="en-US" dirty="0"/>
          </a:p>
        </p:txBody>
      </p:sp>
    </p:spTree>
    <p:extLst>
      <p:ext uri="{BB962C8B-B14F-4D97-AF65-F5344CB8AC3E}">
        <p14:creationId xmlns:p14="http://schemas.microsoft.com/office/powerpoint/2010/main" val="195429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sz="2800" dirty="0" smtClean="0"/>
              <a:t>Americans </a:t>
            </a:r>
            <a:r>
              <a:rPr lang="en-US" sz="2800" dirty="0"/>
              <a:t>believe in second chances and that people should be able to earn forgiveness by completing the terms of their </a:t>
            </a:r>
            <a:r>
              <a:rPr lang="en-US" sz="2800" dirty="0" smtClean="0"/>
              <a:t>sentence.</a:t>
            </a:r>
            <a:br>
              <a:rPr lang="en-US" sz="2800" dirty="0" smtClean="0"/>
            </a:br>
            <a:endParaRPr lang="en-US" sz="2800" dirty="0" smtClean="0"/>
          </a:p>
          <a:p>
            <a:pPr fontAlgn="base"/>
            <a:r>
              <a:rPr lang="en-US" sz="2800" dirty="0" smtClean="0"/>
              <a:t>Restoring </a:t>
            </a:r>
            <a:r>
              <a:rPr lang="en-US" sz="2800" dirty="0"/>
              <a:t>a person’s right to vote gives them an opportunity for </a:t>
            </a:r>
            <a:r>
              <a:rPr lang="en-US" sz="2800" dirty="0" smtClean="0"/>
              <a:t>redemption and </a:t>
            </a:r>
            <a:r>
              <a:rPr lang="en-US" sz="2800" dirty="0"/>
              <a:t>a chance to be full members of their community</a:t>
            </a:r>
            <a:r>
              <a:rPr lang="en-US" sz="2800" dirty="0" smtClean="0"/>
              <a:t>.</a:t>
            </a:r>
            <a:endParaRPr lang="en-US" sz="2800" dirty="0"/>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lstStyle/>
          <a:p>
            <a:r>
              <a:rPr lang="en-US" dirty="0" smtClean="0"/>
              <a:t>Why is This Important?</a:t>
            </a:r>
            <a:endParaRPr lang="en-US" dirty="0"/>
          </a:p>
        </p:txBody>
      </p:sp>
    </p:spTree>
    <p:extLst>
      <p:ext uri="{BB962C8B-B14F-4D97-AF65-F5344CB8AC3E}">
        <p14:creationId xmlns:p14="http://schemas.microsoft.com/office/powerpoint/2010/main" val="3042729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sz="2800" dirty="0" smtClean="0"/>
              <a:t>Studies by the Florida </a:t>
            </a:r>
            <a:r>
              <a:rPr lang="en-US" sz="2800" smtClean="0"/>
              <a:t>Parole Commission </a:t>
            </a:r>
            <a:r>
              <a:rPr lang="en-US" sz="2800" dirty="0" smtClean="0"/>
              <a:t>show that people returning from prison who can vote are less likely to commit crimes in the future. </a:t>
            </a:r>
            <a:br>
              <a:rPr lang="en-US" sz="2800" dirty="0" smtClean="0"/>
            </a:br>
            <a:endParaRPr lang="en-US" sz="2800" dirty="0" smtClean="0"/>
          </a:p>
          <a:p>
            <a:pPr fontAlgn="base"/>
            <a:r>
              <a:rPr lang="en-US" sz="2800" dirty="0" smtClean="0"/>
              <a:t>By helping people become responsible citizens, we create safer communities and save taxpayers money by keeping people from returning to prison.</a:t>
            </a:r>
          </a:p>
          <a:p>
            <a:endParaRPr lang="en-US" dirty="0"/>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normAutofit/>
          </a:bodyPr>
          <a:lstStyle/>
          <a:p>
            <a:r>
              <a:rPr lang="en-US" dirty="0" smtClean="0"/>
              <a:t>Creating Safer Communities</a:t>
            </a:r>
            <a:endParaRPr lang="en-US" dirty="0"/>
          </a:p>
        </p:txBody>
      </p:sp>
    </p:spTree>
    <p:extLst>
      <p:ext uri="{BB962C8B-B14F-4D97-AF65-F5344CB8AC3E}">
        <p14:creationId xmlns:p14="http://schemas.microsoft.com/office/powerpoint/2010/main" val="297700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Right now, the Executive Clemency Board is responsible for determining whose voting rights are restored, on a case by case basis.</a:t>
            </a:r>
            <a:br>
              <a:rPr lang="en-US" sz="2400" dirty="0" smtClean="0"/>
            </a:br>
            <a:endParaRPr lang="en-US" sz="2400" dirty="0" smtClean="0"/>
          </a:p>
          <a:p>
            <a:r>
              <a:rPr lang="en-US" sz="2400" dirty="0" smtClean="0"/>
              <a:t>This means that the policy can change whenever new politicians are elected – which is what happened in 2011.</a:t>
            </a:r>
            <a:br>
              <a:rPr lang="en-US" sz="2400" dirty="0" smtClean="0"/>
            </a:br>
            <a:endParaRPr lang="en-US" sz="2400" dirty="0" smtClean="0"/>
          </a:p>
          <a:p>
            <a:r>
              <a:rPr lang="en-US" sz="2400" dirty="0" smtClean="0"/>
              <a:t>Amending the state Constitution is the ONLY WAY to make sure that voting rights are permanently protected.</a:t>
            </a:r>
            <a:endParaRPr lang="en-US" sz="2400" dirty="0"/>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normAutofit fontScale="90000"/>
          </a:bodyPr>
          <a:lstStyle/>
          <a:p>
            <a:r>
              <a:rPr lang="en-US" dirty="0" smtClean="0"/>
              <a:t>Why is a Constitutional Amendment Necessary?</a:t>
            </a:r>
            <a:endParaRPr lang="en-US" dirty="0"/>
          </a:p>
        </p:txBody>
      </p:sp>
    </p:spTree>
    <p:extLst>
      <p:ext uri="{BB962C8B-B14F-4D97-AF65-F5344CB8AC3E}">
        <p14:creationId xmlns:p14="http://schemas.microsoft.com/office/powerpoint/2010/main" val="775949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Help collect petitions!</a:t>
            </a:r>
          </a:p>
          <a:p>
            <a:pPr lvl="1"/>
            <a:r>
              <a:rPr lang="en-US" sz="2600" dirty="0" smtClean="0"/>
              <a:t>We need to collect over 68,314 to trigger a Supreme Court review of our language</a:t>
            </a:r>
          </a:p>
          <a:p>
            <a:pPr lvl="1"/>
            <a:r>
              <a:rPr lang="en-US" sz="2600" dirty="0" smtClean="0"/>
              <a:t>We need to collect 683,149 valid petitions to get on the ballot for 2016</a:t>
            </a:r>
          </a:p>
          <a:p>
            <a:r>
              <a:rPr lang="en-US" sz="3200" dirty="0" smtClean="0"/>
              <a:t>Become a community educator!</a:t>
            </a:r>
          </a:p>
          <a:p>
            <a:r>
              <a:rPr lang="en-US" sz="3200" dirty="0" smtClean="0"/>
              <a:t>Spread the word!</a:t>
            </a:r>
            <a:endParaRPr lang="en-US" sz="3200" dirty="0"/>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normAutofit/>
          </a:bodyPr>
          <a:lstStyle/>
          <a:p>
            <a:r>
              <a:rPr lang="en-US" dirty="0" smtClean="0"/>
              <a:t>How Can You Get Involved?</a:t>
            </a:r>
            <a:endParaRPr lang="en-US" dirty="0"/>
          </a:p>
        </p:txBody>
      </p:sp>
    </p:spTree>
    <p:extLst>
      <p:ext uri="{BB962C8B-B14F-4D97-AF65-F5344CB8AC3E}">
        <p14:creationId xmlns:p14="http://schemas.microsoft.com/office/powerpoint/2010/main" val="1899319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u="sng" dirty="0" smtClean="0"/>
              <a:t>Now to </a:t>
            </a:r>
            <a:r>
              <a:rPr lang="en-US" sz="2400" b="1" u="sng" dirty="0" smtClean="0"/>
              <a:t>March</a:t>
            </a:r>
            <a:r>
              <a:rPr lang="en-US" sz="2400" b="1" u="sng" dirty="0" smtClean="0"/>
              <a:t> </a:t>
            </a:r>
            <a:r>
              <a:rPr lang="en-US" sz="2400" b="1" u="sng" dirty="0" smtClean="0"/>
              <a:t>31, 2015</a:t>
            </a:r>
            <a:r>
              <a:rPr lang="en-US" sz="2400" dirty="0" smtClean="0"/>
              <a:t>: Collect the 68,314 petitions necessary </a:t>
            </a:r>
            <a:r>
              <a:rPr lang="en-US" sz="2400" dirty="0"/>
              <a:t>to trigger a Supreme Court review of our </a:t>
            </a:r>
            <a:r>
              <a:rPr lang="en-US" sz="2400" dirty="0" smtClean="0"/>
              <a:t>language.</a:t>
            </a:r>
            <a:br>
              <a:rPr lang="en-US" sz="2400" dirty="0" smtClean="0"/>
            </a:br>
            <a:endParaRPr lang="en-US" sz="2400" dirty="0" smtClean="0"/>
          </a:p>
          <a:p>
            <a:r>
              <a:rPr lang="en-US" sz="2400" b="1" u="sng" dirty="0" smtClean="0"/>
              <a:t>April</a:t>
            </a:r>
            <a:r>
              <a:rPr lang="en-US" sz="2400" b="1" u="sng" dirty="0" smtClean="0"/>
              <a:t> </a:t>
            </a:r>
            <a:r>
              <a:rPr lang="en-US" sz="2400" b="1" u="sng" dirty="0" smtClean="0"/>
              <a:t>1 – December 31, 2015</a:t>
            </a:r>
            <a:r>
              <a:rPr lang="en-US" sz="2400" dirty="0" smtClean="0"/>
              <a:t>: Collect the remainder of the 683,149 petitions needed to get on the 2016 general election ballot.</a:t>
            </a:r>
          </a:p>
          <a:p>
            <a:endParaRPr lang="en-US" sz="2400" dirty="0"/>
          </a:p>
          <a:p>
            <a:r>
              <a:rPr lang="en-US" sz="2400" b="1" u="sng" dirty="0" smtClean="0"/>
              <a:t>January 1 – November 8, 2016</a:t>
            </a:r>
            <a:r>
              <a:rPr lang="en-US" sz="2400" dirty="0" smtClean="0"/>
              <a:t>: Conduct Vote Yes persuasion campaign.</a:t>
            </a:r>
            <a:endParaRPr lang="en-US" sz="2400" dirty="0"/>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Title 3"/>
          <p:cNvSpPr>
            <a:spLocks noGrp="1"/>
          </p:cNvSpPr>
          <p:nvPr>
            <p:ph type="title"/>
          </p:nvPr>
        </p:nvSpPr>
        <p:spPr/>
        <p:txBody>
          <a:bodyPr/>
          <a:lstStyle/>
          <a:p>
            <a:r>
              <a:rPr lang="en-US" dirty="0" smtClean="0"/>
              <a:t>CAMPAIGN TIMELINE</a:t>
            </a:r>
            <a:endParaRPr lang="en-US" dirty="0"/>
          </a:p>
        </p:txBody>
      </p:sp>
    </p:spTree>
    <p:extLst>
      <p:ext uri="{BB962C8B-B14F-4D97-AF65-F5344CB8AC3E}">
        <p14:creationId xmlns:p14="http://schemas.microsoft.com/office/powerpoint/2010/main" val="1327769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DO exude friendliness and a positive demeanor.</a:t>
            </a:r>
            <a:br>
              <a:rPr lang="en-US" sz="2400" dirty="0" smtClean="0"/>
            </a:br>
            <a:endParaRPr lang="en-US" sz="2400" dirty="0" smtClean="0"/>
          </a:p>
          <a:p>
            <a:r>
              <a:rPr lang="en-US" sz="2400" dirty="0" smtClean="0"/>
              <a:t>DO partner with churches, clubs and other membership organizations that can help you collect signatures from their constituencies.</a:t>
            </a:r>
            <a:br>
              <a:rPr lang="en-US" sz="2400" dirty="0" smtClean="0"/>
            </a:br>
            <a:endParaRPr lang="en-US" sz="2400" dirty="0" smtClean="0"/>
          </a:p>
          <a:p>
            <a:r>
              <a:rPr lang="en-US" sz="2400" dirty="0" smtClean="0"/>
              <a:t>DO ask potential signers if they are registered to vote in Florida.</a:t>
            </a:r>
            <a:br>
              <a:rPr lang="en-US" sz="2400" dirty="0" smtClean="0"/>
            </a:br>
            <a:endParaRPr lang="en-US" sz="2400" dirty="0" smtClean="0"/>
          </a:p>
          <a:p>
            <a:r>
              <a:rPr lang="en-US" sz="2400" dirty="0" smtClean="0"/>
              <a:t>DO gather petitions on public property when possible (sidewalks, public parks, etc.).</a:t>
            </a:r>
          </a:p>
          <a:p>
            <a:pPr marL="45720" indent="0">
              <a:buNone/>
            </a:pPr>
            <a:endParaRPr lang="en-US" dirty="0" smtClean="0"/>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Title 3"/>
          <p:cNvSpPr>
            <a:spLocks noGrp="1"/>
          </p:cNvSpPr>
          <p:nvPr>
            <p:ph type="title"/>
          </p:nvPr>
        </p:nvSpPr>
        <p:spPr/>
        <p:txBody>
          <a:bodyPr/>
          <a:lstStyle/>
          <a:p>
            <a:r>
              <a:rPr lang="en-US" dirty="0" smtClean="0"/>
              <a:t>Do’s and Don’ts of Petition Gathering</a:t>
            </a:r>
            <a:endParaRPr lang="en-US" dirty="0"/>
          </a:p>
        </p:txBody>
      </p:sp>
    </p:spTree>
    <p:extLst>
      <p:ext uri="{BB962C8B-B14F-4D97-AF65-F5344CB8AC3E}">
        <p14:creationId xmlns:p14="http://schemas.microsoft.com/office/powerpoint/2010/main" val="3693411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DO refer to the talking points and other campaign materials if you receive questions about the amendment.</a:t>
            </a:r>
            <a:br>
              <a:rPr lang="en-US" sz="2400" dirty="0" smtClean="0"/>
            </a:br>
            <a:endParaRPr lang="en-US" sz="2400" dirty="0" smtClean="0"/>
          </a:p>
          <a:p>
            <a:r>
              <a:rPr lang="en-US" sz="2400" dirty="0" smtClean="0"/>
              <a:t>DO remember that you are an ambassador for the campaign and you want everyone to leave feeling good about their interaction with you.</a:t>
            </a:r>
            <a:br>
              <a:rPr lang="en-US" sz="2400" dirty="0" smtClean="0"/>
            </a:br>
            <a:endParaRPr lang="en-US" sz="2400" dirty="0" smtClean="0"/>
          </a:p>
          <a:p>
            <a:r>
              <a:rPr lang="en-US" sz="2400" dirty="0" smtClean="0"/>
              <a:t>DO turn in all signed petitions to the organization you are working with for them to submit to the campaign office.</a:t>
            </a:r>
          </a:p>
          <a:p>
            <a:pPr marL="45720" indent="0">
              <a:buNone/>
            </a:pPr>
            <a:endParaRPr lang="en-US" dirty="0" smtClean="0"/>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213142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DON’T engage in heated debate with opponents of the amendment.  Just say “thank you for your time” and move on.</a:t>
            </a:r>
            <a:br>
              <a:rPr lang="en-US" sz="2400" dirty="0" smtClean="0"/>
            </a:br>
            <a:endParaRPr lang="en-US" sz="2400" dirty="0" smtClean="0"/>
          </a:p>
          <a:p>
            <a:r>
              <a:rPr lang="en-US" sz="2400" dirty="0" smtClean="0"/>
              <a:t>DON’T object if you are collecting petitions on private property (shopping centers, parking lots, etc.) and are asked to leave.  Just say “I didn’t realize that I couldn’t gather petitions here” and vacate the premises immediately. </a:t>
            </a:r>
            <a:endParaRPr lang="en-US" sz="2400" dirty="0"/>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000251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Petition forms must contain all of the following when submitted to the Supervisors of Elections or they will be deemed invalid:</a:t>
            </a:r>
          </a:p>
          <a:p>
            <a:pPr lvl="1"/>
            <a:r>
              <a:rPr lang="en-US" sz="2000" dirty="0" smtClean="0"/>
              <a:t>The voter’s name;</a:t>
            </a:r>
          </a:p>
          <a:p>
            <a:pPr lvl="1"/>
            <a:r>
              <a:rPr lang="en-US" sz="2000" dirty="0" smtClean="0"/>
              <a:t>The voter’s address (including city and county);</a:t>
            </a:r>
          </a:p>
          <a:p>
            <a:pPr lvl="1"/>
            <a:r>
              <a:rPr lang="en-US" sz="2000" dirty="0" smtClean="0"/>
              <a:t>The voter’s date of birth OR voter registration number;</a:t>
            </a:r>
          </a:p>
          <a:p>
            <a:pPr lvl="1"/>
            <a:r>
              <a:rPr lang="en-US" sz="2000" dirty="0" smtClean="0"/>
              <a:t>The voter’s signature; and </a:t>
            </a:r>
          </a:p>
          <a:p>
            <a:pPr lvl="1"/>
            <a:r>
              <a:rPr lang="en-US" sz="2000" dirty="0" smtClean="0"/>
              <a:t>The date the voter signed the petition, as recorded by the voter.</a:t>
            </a:r>
          </a:p>
          <a:p>
            <a:pPr lvl="1"/>
            <a:endParaRPr lang="en-US" sz="2000" dirty="0"/>
          </a:p>
          <a:p>
            <a:r>
              <a:rPr lang="en-US" sz="2200" dirty="0" smtClean="0"/>
              <a:t>Make sure to check all petitions BEFORE the voter </a:t>
            </a:r>
            <a:r>
              <a:rPr lang="en-US" sz="2200" smtClean="0"/>
              <a:t>walks away!</a:t>
            </a:r>
            <a:endParaRPr lang="en-US" sz="2200" dirty="0"/>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Title 3"/>
          <p:cNvSpPr>
            <a:spLocks noGrp="1"/>
          </p:cNvSpPr>
          <p:nvPr>
            <p:ph type="title"/>
          </p:nvPr>
        </p:nvSpPr>
        <p:spPr/>
        <p:txBody>
          <a:bodyPr/>
          <a:lstStyle/>
          <a:p>
            <a:r>
              <a:rPr lang="en-US" dirty="0" smtClean="0"/>
              <a:t>REMEMBER…</a:t>
            </a:r>
            <a:endParaRPr lang="en-US" dirty="0"/>
          </a:p>
        </p:txBody>
      </p:sp>
    </p:spTree>
    <p:extLst>
      <p:ext uri="{BB962C8B-B14F-4D97-AF65-F5344CB8AC3E}">
        <p14:creationId xmlns:p14="http://schemas.microsoft.com/office/powerpoint/2010/main" val="262868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In Florida, more than 1.54 million* citizens cannot vote due to a previous felony conviction – even after they have completed their sentence and paid their debt to society.  </a:t>
            </a:r>
          </a:p>
          <a:p>
            <a:endParaRPr lang="en-US" sz="3200" dirty="0"/>
          </a:p>
          <a:p>
            <a:pPr marL="45720" indent="0">
              <a:buNone/>
            </a:pPr>
            <a:r>
              <a:rPr lang="en-US" sz="2400" dirty="0" smtClean="0"/>
              <a:t>*This </a:t>
            </a:r>
            <a:r>
              <a:rPr lang="en-US" sz="2400" dirty="0"/>
              <a:t>number is based on a 2010 report. </a:t>
            </a:r>
            <a:r>
              <a:rPr lang="en-US" sz="2400" dirty="0" smtClean="0"/>
              <a:t>The </a:t>
            </a:r>
            <a:r>
              <a:rPr lang="en-US" sz="2400" dirty="0"/>
              <a:t>current number is estimated to be </a:t>
            </a:r>
            <a:r>
              <a:rPr lang="en-US" sz="2400" dirty="0" smtClean="0"/>
              <a:t>closer </a:t>
            </a:r>
            <a:r>
              <a:rPr lang="en-US" sz="2400" dirty="0"/>
              <a:t>to 2 </a:t>
            </a:r>
            <a:r>
              <a:rPr lang="en-US" sz="2400" dirty="0" smtClean="0"/>
              <a:t>million.</a:t>
            </a:r>
            <a:endParaRPr lang="en-US" sz="2400" dirty="0"/>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lstStyle/>
          <a:p>
            <a:r>
              <a:rPr lang="en-US" dirty="0" err="1" smtClean="0"/>
              <a:t>BackgrounD</a:t>
            </a:r>
            <a:endParaRPr lang="en-US" dirty="0"/>
          </a:p>
        </p:txBody>
      </p:sp>
    </p:spTree>
    <p:extLst>
      <p:ext uri="{BB962C8B-B14F-4D97-AF65-F5344CB8AC3E}">
        <p14:creationId xmlns:p14="http://schemas.microsoft.com/office/powerpoint/2010/main" val="1788657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Contact Jessica Lowe-Minor at </a:t>
            </a:r>
            <a:br>
              <a:rPr lang="en-US" sz="2800" dirty="0" smtClean="0"/>
            </a:br>
            <a:r>
              <a:rPr lang="en-US" sz="2800" dirty="0" smtClean="0"/>
              <a:t>(850) 228-3646 or via email at </a:t>
            </a:r>
            <a:r>
              <a:rPr lang="en-US" sz="2800" dirty="0" smtClean="0">
                <a:hlinkClick r:id="rId2"/>
              </a:rPr>
              <a:t>jloweminor@faithinflorida.org</a:t>
            </a:r>
            <a:r>
              <a:rPr lang="en-US" sz="2800" dirty="0" smtClean="0"/>
              <a:t>.</a:t>
            </a:r>
          </a:p>
          <a:p>
            <a:endParaRPr lang="en-US" sz="2800" dirty="0"/>
          </a:p>
          <a:p>
            <a:r>
              <a:rPr lang="en-US" sz="2800" dirty="0" smtClean="0"/>
              <a:t>She will get you the answer that you need or refer you to the correct person!</a:t>
            </a:r>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41112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Only Kentucky and Iowa have similar policies on the books, which permanently bar former offenders from voting  unless they get a pardon from the governor.</a:t>
            </a:r>
            <a:br>
              <a:rPr lang="en-US" sz="3200" dirty="0" smtClean="0"/>
            </a:br>
            <a:endParaRPr lang="en-US" dirty="0"/>
          </a:p>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dirty="0"/>
          </a:p>
        </p:txBody>
      </p:sp>
      <p:sp>
        <p:nvSpPr>
          <p:cNvPr id="2" name="Title 1"/>
          <p:cNvSpPr>
            <a:spLocks noGrp="1"/>
          </p:cNvSpPr>
          <p:nvPr>
            <p:ph type="title"/>
          </p:nvPr>
        </p:nvSpPr>
        <p:spPr/>
        <p:txBody>
          <a:bodyPr>
            <a:normAutofit/>
          </a:bodyPr>
          <a:lstStyle/>
          <a:p>
            <a:r>
              <a:rPr lang="en-US" dirty="0" smtClean="0"/>
              <a:t>Florida is an Outlier in this Area</a:t>
            </a:r>
            <a:endParaRPr lang="en-US" dirty="0"/>
          </a:p>
        </p:txBody>
      </p:sp>
    </p:spTree>
    <p:extLst>
      <p:ext uri="{BB962C8B-B14F-4D97-AF65-F5344CB8AC3E}">
        <p14:creationId xmlns:p14="http://schemas.microsoft.com/office/powerpoint/2010/main" val="176507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In 38 states and the District of Columbia, most former felony offenders automatically gain the right to vote upon the completion of their sentence.</a:t>
            </a:r>
            <a:br>
              <a:rPr lang="en-US" sz="2800" dirty="0" smtClean="0"/>
            </a:br>
            <a:endParaRPr lang="en-US" sz="2800" dirty="0" smtClean="0"/>
          </a:p>
          <a:p>
            <a:r>
              <a:rPr lang="en-US" sz="2800" dirty="0" smtClean="0"/>
              <a:t>Maine and Vermont</a:t>
            </a:r>
            <a:r>
              <a:rPr lang="en-US" sz="2800" dirty="0"/>
              <a:t> </a:t>
            </a:r>
            <a:r>
              <a:rPr lang="en-US" sz="2800" dirty="0" smtClean="0"/>
              <a:t>never revoke the right to vote.</a:t>
            </a:r>
            <a:br>
              <a:rPr lang="en-US" sz="2800" dirty="0" smtClean="0"/>
            </a:br>
            <a:endParaRPr lang="en-US" sz="2800" dirty="0" smtClean="0"/>
          </a:p>
          <a:p>
            <a:r>
              <a:rPr lang="en-US" sz="2800" dirty="0" smtClean="0"/>
              <a:t>The remainder of the states’ policies fall somewhere in between.</a:t>
            </a:r>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normAutofit/>
          </a:bodyPr>
          <a:lstStyle/>
          <a:p>
            <a:r>
              <a:rPr lang="en-US" dirty="0" smtClean="0"/>
              <a:t>What Do Other States Do?</a:t>
            </a:r>
            <a:endParaRPr lang="en-US" dirty="0"/>
          </a:p>
        </p:txBody>
      </p:sp>
    </p:spTree>
    <p:extLst>
      <p:ext uri="{BB962C8B-B14F-4D97-AF65-F5344CB8AC3E}">
        <p14:creationId xmlns:p14="http://schemas.microsoft.com/office/powerpoint/2010/main" val="3209510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People with felony convictions must apply to the Executive Clemency Board on an individual basis to </a:t>
            </a:r>
            <a:r>
              <a:rPr lang="en-US" sz="2800" dirty="0" smtClean="0"/>
              <a:t>have their </a:t>
            </a:r>
            <a:r>
              <a:rPr lang="en-US" sz="2800" dirty="0"/>
              <a:t>rights restored</a:t>
            </a:r>
            <a:r>
              <a:rPr lang="en-US" sz="2800" dirty="0" smtClean="0"/>
              <a:t>.</a:t>
            </a:r>
            <a:br>
              <a:rPr lang="en-US" sz="2800" dirty="0" smtClean="0"/>
            </a:br>
            <a:endParaRPr lang="en-US" sz="2800" dirty="0"/>
          </a:p>
          <a:p>
            <a:r>
              <a:rPr lang="en-US" sz="2800" dirty="0"/>
              <a:t>There is a 5-7 year waiting period before an individual can apply </a:t>
            </a:r>
            <a:r>
              <a:rPr lang="en-US" sz="2800" dirty="0" smtClean="0"/>
              <a:t>for rights restoration.</a:t>
            </a:r>
            <a:br>
              <a:rPr lang="en-US" sz="2800" dirty="0" smtClean="0"/>
            </a:br>
            <a:r>
              <a:rPr lang="en-US" sz="2800" dirty="0" smtClean="0"/>
              <a:t> </a:t>
            </a:r>
            <a:endParaRPr lang="en-US" sz="2800" dirty="0"/>
          </a:p>
          <a:p>
            <a:pPr lvl="0"/>
            <a:r>
              <a:rPr lang="en-US" sz="2800" dirty="0" smtClean="0"/>
              <a:t>The Executive </a:t>
            </a:r>
            <a:r>
              <a:rPr lang="en-US" sz="2800" dirty="0"/>
              <a:t>Clemency Board votes to restore voting rights on a case by case basis.</a:t>
            </a:r>
          </a:p>
          <a:p>
            <a:endParaRPr lang="en-US" dirty="0"/>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Title 3"/>
          <p:cNvSpPr>
            <a:spLocks noGrp="1"/>
          </p:cNvSpPr>
          <p:nvPr>
            <p:ph type="title"/>
          </p:nvPr>
        </p:nvSpPr>
        <p:spPr/>
        <p:txBody>
          <a:bodyPr>
            <a:normAutofit fontScale="90000"/>
          </a:bodyPr>
          <a:lstStyle/>
          <a:p>
            <a:r>
              <a:rPr lang="en-US" dirty="0" smtClean="0"/>
              <a:t>CURRENT EXECUTIVE CLEMENCY PROCESS</a:t>
            </a:r>
            <a:endParaRPr lang="en-US" dirty="0"/>
          </a:p>
        </p:txBody>
      </p:sp>
    </p:spTree>
    <p:extLst>
      <p:ext uri="{BB962C8B-B14F-4D97-AF65-F5344CB8AC3E}">
        <p14:creationId xmlns:p14="http://schemas.microsoft.com/office/powerpoint/2010/main" val="296438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Executive </a:t>
            </a:r>
            <a:r>
              <a:rPr lang="en-US" sz="2800" dirty="0"/>
              <a:t>Clemency Board is comprised </a:t>
            </a:r>
            <a:r>
              <a:rPr lang="en-US" sz="2800" dirty="0" smtClean="0"/>
              <a:t>of the </a:t>
            </a:r>
            <a:r>
              <a:rPr lang="en-US" sz="2800" dirty="0"/>
              <a:t>Governor</a:t>
            </a:r>
            <a:r>
              <a:rPr lang="en-US" sz="2800" dirty="0" smtClean="0"/>
              <a:t>, </a:t>
            </a:r>
            <a:r>
              <a:rPr lang="en-US" sz="2800" dirty="0"/>
              <a:t>Attorney General, Chief Financial </a:t>
            </a:r>
            <a:r>
              <a:rPr lang="en-US" sz="2800" dirty="0" smtClean="0"/>
              <a:t>Officer and Commissioner of Agriculture </a:t>
            </a:r>
            <a:r>
              <a:rPr lang="en-US" sz="2800" dirty="0"/>
              <a:t>– all of whom are partisan elected officials</a:t>
            </a:r>
            <a:r>
              <a:rPr lang="en-US" sz="2800" dirty="0" smtClean="0"/>
              <a:t>.</a:t>
            </a:r>
            <a:br>
              <a:rPr lang="en-US" sz="2800" dirty="0" smtClean="0"/>
            </a:br>
            <a:endParaRPr lang="en-US" sz="2800" dirty="0"/>
          </a:p>
          <a:p>
            <a:r>
              <a:rPr lang="en-US" sz="2800" dirty="0" smtClean="0"/>
              <a:t>The Executive </a:t>
            </a:r>
            <a:r>
              <a:rPr lang="en-US" sz="2800" dirty="0"/>
              <a:t>Clemency Board’s </a:t>
            </a:r>
            <a:r>
              <a:rPr lang="en-US" sz="2800" dirty="0" smtClean="0"/>
              <a:t>policy </a:t>
            </a:r>
            <a:r>
              <a:rPr lang="en-US" sz="2800" dirty="0"/>
              <a:t>is not permanent </a:t>
            </a:r>
            <a:r>
              <a:rPr lang="en-US" sz="2800" dirty="0" smtClean="0"/>
              <a:t>– they have the power to </a:t>
            </a:r>
            <a:r>
              <a:rPr lang="en-US" sz="2800" dirty="0"/>
              <a:t>change </a:t>
            </a:r>
            <a:r>
              <a:rPr lang="en-US" sz="2800" dirty="0" smtClean="0"/>
              <a:t>the rights restoration policy at any given time. </a:t>
            </a:r>
            <a:endParaRPr lang="en-US" sz="2800" dirty="0"/>
          </a:p>
        </p:txBody>
      </p:sp>
      <p:sp>
        <p:nvSpPr>
          <p:cNvPr id="3" name="Footer Placeholder 2"/>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4" name="Title 3"/>
          <p:cNvSpPr>
            <a:spLocks noGrp="1"/>
          </p:cNvSpPr>
          <p:nvPr>
            <p:ph type="title"/>
          </p:nvPr>
        </p:nvSpPr>
        <p:spPr/>
        <p:txBody>
          <a:bodyPr>
            <a:normAutofit fontScale="90000"/>
          </a:bodyPr>
          <a:lstStyle/>
          <a:p>
            <a:r>
              <a:rPr lang="en-US" dirty="0" smtClean="0"/>
              <a:t>WHAT’S SO WRONG WITH THE CURRENT PROCESS?</a:t>
            </a:r>
            <a:endParaRPr lang="en-US" dirty="0"/>
          </a:p>
        </p:txBody>
      </p:sp>
    </p:spTree>
    <p:extLst>
      <p:ext uri="{BB962C8B-B14F-4D97-AF65-F5344CB8AC3E}">
        <p14:creationId xmlns:p14="http://schemas.microsoft.com/office/powerpoint/2010/main" val="3559645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Floridians for a Fair Democracy is sponsoring a petition campaign to amend Florida’s Constitution to bring it </a:t>
            </a:r>
            <a:r>
              <a:rPr lang="en-US" sz="3200" dirty="0" smtClean="0"/>
              <a:t>in-line </a:t>
            </a:r>
            <a:r>
              <a:rPr lang="en-US" sz="3200" dirty="0"/>
              <a:t>with the rights restoration standards used in other </a:t>
            </a:r>
            <a:r>
              <a:rPr lang="en-US" sz="3200" dirty="0" smtClean="0"/>
              <a:t>states. </a:t>
            </a:r>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lstStyle/>
          <a:p>
            <a:r>
              <a:rPr lang="en-US" dirty="0" smtClean="0"/>
              <a:t>What’s The Solution?</a:t>
            </a:r>
            <a:endParaRPr lang="en-US" dirty="0"/>
          </a:p>
        </p:txBody>
      </p:sp>
    </p:spTree>
    <p:extLst>
      <p:ext uri="{BB962C8B-B14F-4D97-AF65-F5344CB8AC3E}">
        <p14:creationId xmlns:p14="http://schemas.microsoft.com/office/powerpoint/2010/main" val="2859682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800" i="1" dirty="0"/>
              <a:t>This amendment restores the voting rights of Floridians with felony convictions after they complete all terms of their sentence including parole or probation.  The amendment would not apply to those convicted of murder or sexual offenses, who would continue to be permanently barred from voting unless the Governor and </a:t>
            </a:r>
            <a:r>
              <a:rPr lang="en-US" sz="2800" i="1" dirty="0" smtClean="0"/>
              <a:t>Cabinet </a:t>
            </a:r>
            <a:r>
              <a:rPr lang="en-US" sz="2800" i="1" dirty="0"/>
              <a:t>vote to restore their voting rights on a case by case basis</a:t>
            </a:r>
            <a:r>
              <a:rPr lang="en-US" sz="2800" i="1" dirty="0" smtClean="0"/>
              <a:t>.</a:t>
            </a:r>
            <a:endParaRPr lang="en-US" sz="2800" i="1" dirty="0"/>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lstStyle/>
          <a:p>
            <a:r>
              <a:rPr lang="en-US" dirty="0" smtClean="0"/>
              <a:t>Ballot Summary</a:t>
            </a:r>
            <a:endParaRPr lang="en-US" dirty="0"/>
          </a:p>
        </p:txBody>
      </p:sp>
    </p:spTree>
    <p:extLst>
      <p:ext uri="{BB962C8B-B14F-4D97-AF65-F5344CB8AC3E}">
        <p14:creationId xmlns:p14="http://schemas.microsoft.com/office/powerpoint/2010/main" val="726739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If passed, this amendment would update our criminal justice system to match the standards in other states, so that after a person convicted of a felony completes all terms of their sentence -- including parole or probation -- they earn their voting rights back.</a:t>
            </a:r>
          </a:p>
        </p:txBody>
      </p:sp>
      <p:sp>
        <p:nvSpPr>
          <p:cNvPr id="4" name="Footer Placeholder 3"/>
          <p:cNvSpPr>
            <a:spLocks noGrp="1"/>
          </p:cNvSpPr>
          <p:nvPr>
            <p:ph type="ftr" sz="quarter" idx="11"/>
          </p:nvPr>
        </p:nvSpPr>
        <p:spPr/>
        <p:txBody>
          <a:bodyPr/>
          <a:lstStyle/>
          <a:p>
            <a:r>
              <a:rPr lang="en-US" smtClean="0"/>
              <a:t>Pd. Pol. Adv. Paid for by Floridians for a Fair Democracy, Inc., 3000 Gulf-to-Bay Blvd., Suite 503, Clearwater, FL 33759</a:t>
            </a:r>
            <a:endParaRPr lang="en-US"/>
          </a:p>
        </p:txBody>
      </p:sp>
      <p:sp>
        <p:nvSpPr>
          <p:cNvPr id="2" name="Title 1"/>
          <p:cNvSpPr>
            <a:spLocks noGrp="1"/>
          </p:cNvSpPr>
          <p:nvPr>
            <p:ph type="title"/>
          </p:nvPr>
        </p:nvSpPr>
        <p:spPr/>
        <p:txBody>
          <a:bodyPr>
            <a:normAutofit/>
          </a:bodyPr>
          <a:lstStyle/>
          <a:p>
            <a:r>
              <a:rPr lang="en-US" dirty="0" smtClean="0"/>
              <a:t>VOTING RESTORATION AMENDMENT</a:t>
            </a:r>
            <a:endParaRPr lang="en-US" dirty="0"/>
          </a:p>
        </p:txBody>
      </p:sp>
    </p:spTree>
    <p:extLst>
      <p:ext uri="{BB962C8B-B14F-4D97-AF65-F5344CB8AC3E}">
        <p14:creationId xmlns:p14="http://schemas.microsoft.com/office/powerpoint/2010/main" val="642914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
      <a:dk1>
        <a:sysClr val="windowText" lastClr="000000"/>
      </a:dk1>
      <a:lt1>
        <a:sysClr val="window" lastClr="FFFFFF"/>
      </a:lt1>
      <a:dk2>
        <a:srgbClr val="1F497D"/>
      </a:dk2>
      <a:lt2>
        <a:srgbClr val="EEECE1"/>
      </a:lt2>
      <a:accent1>
        <a:srgbClr val="FF0000"/>
      </a:accent1>
      <a:accent2>
        <a:srgbClr val="FF0000"/>
      </a:accent2>
      <a:accent3>
        <a:srgbClr val="FF0000"/>
      </a:accent3>
      <a:accent4>
        <a:srgbClr val="FF0000"/>
      </a:accent4>
      <a:accent5>
        <a:srgbClr val="0000BF"/>
      </a:accent5>
      <a:accent6>
        <a:srgbClr val="C6D9F0"/>
      </a:accent6>
      <a:hlink>
        <a:srgbClr val="0000FF"/>
      </a:hlink>
      <a:folHlink>
        <a:srgbClr val="FF000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325</TotalTime>
  <Words>1185</Words>
  <Application>Microsoft Office PowerPoint</Application>
  <PresentationFormat>On-screen Show (4:3)</PresentationFormat>
  <Paragraphs>91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Franklin Gothic Medium</vt:lpstr>
      <vt:lpstr>Wingdings</vt:lpstr>
      <vt:lpstr>Wingdings 2</vt:lpstr>
      <vt:lpstr>Grid</vt:lpstr>
      <vt:lpstr>PowerPoint Presentation</vt:lpstr>
      <vt:lpstr>BackgrounD</vt:lpstr>
      <vt:lpstr>Florida is an Outlier in this Area</vt:lpstr>
      <vt:lpstr>What Do Other States Do?</vt:lpstr>
      <vt:lpstr>CURRENT EXECUTIVE CLEMENCY PROCESS</vt:lpstr>
      <vt:lpstr>WHAT’S SO WRONG WITH THE CURRENT PROCESS?</vt:lpstr>
      <vt:lpstr>What’s The Solution?</vt:lpstr>
      <vt:lpstr>Ballot Summary</vt:lpstr>
      <vt:lpstr>VOTING RESTORATION AMENDMENT</vt:lpstr>
      <vt:lpstr>Important Caveat</vt:lpstr>
      <vt:lpstr>Why is This Important?</vt:lpstr>
      <vt:lpstr>Creating Safer Communities</vt:lpstr>
      <vt:lpstr>Why is a Constitutional Amendment Necessary?</vt:lpstr>
      <vt:lpstr>How Can You Get Involved?</vt:lpstr>
      <vt:lpstr>CAMPAIGN TIMELINE</vt:lpstr>
      <vt:lpstr>Do’s and Don’ts of Petition Gathering</vt:lpstr>
      <vt:lpstr>PowerPoint Presentation</vt:lpstr>
      <vt:lpstr>PowerPoint Presentation</vt:lpstr>
      <vt:lpstr>REMEMBER…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Floridians for a Fair Democracy</dc:title>
  <dc:creator>LWVF 4</dc:creator>
  <cp:lastModifiedBy>Dornita PC</cp:lastModifiedBy>
  <cp:revision>31</cp:revision>
  <dcterms:created xsi:type="dcterms:W3CDTF">2014-10-17T12:28:48Z</dcterms:created>
  <dcterms:modified xsi:type="dcterms:W3CDTF">2015-01-12T20:56:24Z</dcterms:modified>
</cp:coreProperties>
</file>